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4" r:id="rId9"/>
    <p:sldId id="265" r:id="rId10"/>
    <p:sldId id="263" r:id="rId11"/>
    <p:sldId id="267" r:id="rId12"/>
    <p:sldId id="266" r:id="rId13"/>
    <p:sldId id="268" r:id="rId14"/>
    <p:sldId id="271" r:id="rId15"/>
    <p:sldId id="270" r:id="rId16"/>
    <p:sldId id="269" r:id="rId17"/>
    <p:sldId id="272" r:id="rId18"/>
    <p:sldId id="280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9DJT\Documents\Ham%20Radio\Antenna\SWR%20Grap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9DJT\Documents\Ham%20Radio\Antenna\SWR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155351371708111"/>
          <c:y val="0.24016619620660626"/>
          <c:w val="0.67164316759087506"/>
          <c:h val="0.56993373941464853"/>
        </c:manualLayout>
      </c:layout>
      <c:lineChart>
        <c:grouping val="standard"/>
        <c:ser>
          <c:idx val="0"/>
          <c:order val="0"/>
          <c:tx>
            <c:strRef>
              <c:f>Sheet1!$A$25</c:f>
              <c:strCache>
                <c:ptCount val="1"/>
                <c:pt idx="0">
                  <c:v>10M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Sheet1!$B$25:$F$25</c:f>
              <c:numCache>
                <c:formatCode>0.00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12M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Sheet1!$B$26:$F$26</c:f>
              <c:numCache>
                <c:formatCode>0.00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15M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Sheet1!$B$27:$F$27</c:f>
              <c:numCache>
                <c:formatCode>0.00</c:formatCode>
                <c:ptCount val="5"/>
                <c:pt idx="0">
                  <c:v>1.6</c:v>
                </c:pt>
                <c:pt idx="1">
                  <c:v>1.2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1.2</c:v>
                </c:pt>
              </c:numCache>
            </c:numRef>
          </c:val>
        </c:ser>
        <c:ser>
          <c:idx val="3"/>
          <c:order val="3"/>
          <c:tx>
            <c:strRef>
              <c:f>Sheet1!$A$28</c:f>
              <c:strCache>
                <c:ptCount val="1"/>
                <c:pt idx="0">
                  <c:v>17M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Sheet1!$B$28:$F$28</c:f>
              <c:numCache>
                <c:formatCode>0.00</c:formatCode>
                <c:ptCount val="5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</c:numCache>
            </c:numRef>
          </c:val>
        </c:ser>
        <c:ser>
          <c:idx val="4"/>
          <c:order val="4"/>
          <c:tx>
            <c:strRef>
              <c:f>Sheet1!$A$29</c:f>
              <c:strCache>
                <c:ptCount val="1"/>
                <c:pt idx="0">
                  <c:v>20M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Sheet1!$B$29:$F$29</c:f>
              <c:numCache>
                <c:formatCode>0.00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1.25</c:v>
                </c:pt>
                <c:pt idx="3">
                  <c:v>1.2</c:v>
                </c:pt>
                <c:pt idx="4">
                  <c:v>1.1499999999999997</c:v>
                </c:pt>
              </c:numCache>
            </c:numRef>
          </c:val>
        </c:ser>
        <c:marker val="1"/>
        <c:axId val="85177472"/>
        <c:axId val="85179008"/>
      </c:lineChart>
      <c:catAx>
        <c:axId val="85177472"/>
        <c:scaling>
          <c:orientation val="minMax"/>
        </c:scaling>
        <c:axPos val="b"/>
        <c:tickLblPos val="nextTo"/>
        <c:crossAx val="85179008"/>
        <c:crosses val="autoZero"/>
        <c:auto val="1"/>
        <c:lblAlgn val="ctr"/>
        <c:lblOffset val="100"/>
      </c:catAx>
      <c:valAx>
        <c:axId val="85179008"/>
        <c:scaling>
          <c:orientation val="minMax"/>
        </c:scaling>
        <c:axPos val="l"/>
        <c:majorGridlines/>
        <c:numFmt formatCode="0.00" sourceLinked="1"/>
        <c:tickLblPos val="nextTo"/>
        <c:crossAx val="8517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67057101024889"/>
          <c:y val="0.21268598029019972"/>
          <c:w val="0.1536163982430454"/>
          <c:h val="0.64506809290348233"/>
        </c:manualLayout>
      </c:layout>
    </c:legend>
    <c:plotVisOnly val="1"/>
  </c:chart>
  <c:spPr>
    <a:solidFill>
      <a:schemeClr val="bg2">
        <a:lumMod val="20000"/>
        <a:lumOff val="80000"/>
      </a:schemeClr>
    </a:solidFill>
    <a:ln>
      <a:noFill/>
    </a:ln>
  </c:spPr>
  <c:txPr>
    <a:bodyPr/>
    <a:lstStyle/>
    <a:p>
      <a:pPr>
        <a:defRPr sz="1400">
          <a:solidFill>
            <a:schemeClr val="bg1"/>
          </a:solidFill>
          <a:latin typeface="Calibri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727494404564892"/>
          <c:y val="0.21930874657094981"/>
          <c:w val="0.69072594841307577"/>
          <c:h val="0.72031711641794249"/>
        </c:manualLayout>
      </c:layout>
      <c:lineChart>
        <c:grouping val="standard"/>
        <c:ser>
          <c:idx val="0"/>
          <c:order val="0"/>
          <c:tx>
            <c:strRef>
              <c:f>Sheet1!$A$30</c:f>
              <c:strCache>
                <c:ptCount val="1"/>
                <c:pt idx="0">
                  <c:v>30M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Sheet1!$B$30:$F$30</c:f>
              <c:numCache>
                <c:formatCode>0.00</c:formatCode>
                <c:ptCount val="5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Sheet1!$A$31</c:f>
              <c:strCache>
                <c:ptCount val="1"/>
                <c:pt idx="0">
                  <c:v>40M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Sheet1!$B$31:$F$31</c:f>
              <c:numCache>
                <c:formatCode>0.00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1.3</c:v>
                </c:pt>
                <c:pt idx="3">
                  <c:v>1.2</c:v>
                </c:pt>
                <c:pt idx="4">
                  <c:v>1.1499999999999997</c:v>
                </c:pt>
              </c:numCache>
            </c:numRef>
          </c:val>
        </c:ser>
        <c:ser>
          <c:idx val="2"/>
          <c:order val="2"/>
          <c:tx>
            <c:strRef>
              <c:f>Sheet1!$A$32</c:f>
              <c:strCache>
                <c:ptCount val="1"/>
                <c:pt idx="0">
                  <c:v>80M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Sheet1!$B$32:$F$32</c:f>
              <c:numCache>
                <c:formatCode>0.00</c:formatCode>
                <c:ptCount val="5"/>
                <c:pt idx="0">
                  <c:v>1.75</c:v>
                </c:pt>
                <c:pt idx="1">
                  <c:v>1.1499999999999997</c:v>
                </c:pt>
                <c:pt idx="2">
                  <c:v>1</c:v>
                </c:pt>
                <c:pt idx="3" formatCode="General">
                  <c:v>1.2</c:v>
                </c:pt>
                <c:pt idx="4" formatCode="General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Sheet1!$A$33</c:f>
              <c:strCache>
                <c:ptCount val="1"/>
                <c:pt idx="0">
                  <c:v>160M</c:v>
                </c:pt>
              </c:strCache>
            </c:strRef>
          </c:tx>
          <c:marker>
            <c:symbol val="none"/>
          </c:marker>
          <c:cat>
            <c:strRef>
              <c:f>Sheet1!$B$24:$F$24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Sheet1!$B$33:$F$33</c:f>
              <c:numCache>
                <c:formatCode>General</c:formatCode>
                <c:ptCount val="5"/>
                <c:pt idx="0">
                  <c:v>1.4</c:v>
                </c:pt>
                <c:pt idx="1">
                  <c:v>1.2</c:v>
                </c:pt>
                <c:pt idx="2">
                  <c:v>1.1000000000000001</c:v>
                </c:pt>
                <c:pt idx="3">
                  <c:v>1.1499999999999997</c:v>
                </c:pt>
                <c:pt idx="4">
                  <c:v>1.5</c:v>
                </c:pt>
              </c:numCache>
            </c:numRef>
          </c:val>
        </c:ser>
        <c:marker val="1"/>
        <c:axId val="85554304"/>
        <c:axId val="85555840"/>
      </c:lineChart>
      <c:catAx>
        <c:axId val="85554304"/>
        <c:scaling>
          <c:orientation val="minMax"/>
        </c:scaling>
        <c:axPos val="b"/>
        <c:tickLblPos val="nextTo"/>
        <c:crossAx val="85555840"/>
        <c:crosses val="autoZero"/>
        <c:auto val="1"/>
        <c:lblAlgn val="ctr"/>
        <c:lblOffset val="100"/>
      </c:catAx>
      <c:valAx>
        <c:axId val="85555840"/>
        <c:scaling>
          <c:orientation val="minMax"/>
        </c:scaling>
        <c:axPos val="l"/>
        <c:majorGridlines/>
        <c:numFmt formatCode="0.00" sourceLinked="1"/>
        <c:tickLblPos val="nextTo"/>
        <c:crossAx val="8555430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1">
        <a:lumMod val="40000"/>
        <a:lumOff val="60000"/>
      </a:schemeClr>
    </a:solidFill>
    <a:ln>
      <a:noFill/>
    </a:ln>
  </c:spPr>
  <c:txPr>
    <a:bodyPr/>
    <a:lstStyle/>
    <a:p>
      <a:pPr>
        <a:defRPr sz="1400">
          <a:solidFill>
            <a:schemeClr val="bg1"/>
          </a:solidFill>
          <a:latin typeface="Calibri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</cdr:x>
      <cdr:y>0.04717</cdr:y>
    </cdr:from>
    <cdr:to>
      <cdr:x>0.81</cdr:x>
      <cdr:y>0.2283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222850"/>
          <a:ext cx="5334000" cy="85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i="0" u="none" dirty="0">
              <a:latin typeface="Calibri" pitchFamily="34" charset="0"/>
            </a:rPr>
            <a:t>SWR</a:t>
          </a:r>
        </a:p>
        <a:p xmlns:a="http://schemas.openxmlformats.org/drawingml/2006/main">
          <a:pPr algn="ctr"/>
          <a:r>
            <a:rPr lang="en-US" sz="2000" b="1" i="0" u="none" dirty="0">
              <a:latin typeface="Calibri" pitchFamily="34" charset="0"/>
            </a:rPr>
            <a:t>KT-34A</a:t>
          </a:r>
          <a:r>
            <a:rPr lang="en-US" sz="2000" b="1" i="0" u="none" baseline="0" dirty="0">
              <a:latin typeface="Calibri" pitchFamily="34" charset="0"/>
            </a:rPr>
            <a:t> with 12/17M Elements</a:t>
          </a:r>
          <a:endParaRPr lang="en-US" sz="2000" b="1" i="0" u="none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0.13265</cdr:x>
      <cdr:y>0</cdr:y>
    </cdr:from>
    <cdr:to>
      <cdr:x>0.87755</cdr:x>
      <cdr:y>0.29861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90600" y="-228600"/>
          <a:ext cx="5562600" cy="139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Calibri" pitchFamily="34" charset="0"/>
            </a:rPr>
            <a:t>SWR</a:t>
          </a:r>
        </a:p>
        <a:p xmlns:a="http://schemas.openxmlformats.org/drawingml/2006/main">
          <a:pPr algn="ctr"/>
          <a:r>
            <a:rPr lang="en-US" sz="1800" b="1" dirty="0">
              <a:latin typeface="Calibri" pitchFamily="34" charset="0"/>
            </a:rPr>
            <a:t>30/40M Half Slopers</a:t>
          </a:r>
        </a:p>
        <a:p xmlns:a="http://schemas.openxmlformats.org/drawingml/2006/main">
          <a:pPr algn="ctr"/>
          <a:r>
            <a:rPr lang="en-US" sz="1800" b="1" dirty="0">
              <a:latin typeface="Calibri" pitchFamily="34" charset="0"/>
            </a:rPr>
            <a:t>80M Inverted "L"</a:t>
          </a:r>
        </a:p>
        <a:p xmlns:a="http://schemas.openxmlformats.org/drawingml/2006/main">
          <a:pPr algn="ctr"/>
          <a:r>
            <a:rPr lang="en-US" sz="1800" b="1" dirty="0">
              <a:latin typeface="Calibri" pitchFamily="34" charset="0"/>
            </a:rPr>
            <a:t>160M Gamma Matched Tower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149E-488F-4100-B773-D9E7F2569706}" type="datetimeFigureOut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B180-AE35-4DDC-B6D1-D1609FF6E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600200" cy="38404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latin typeface="Calibri" pitchFamily="34" charset="0"/>
              </a:defRPr>
            </a:lvl1pPr>
          </a:lstStyle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895600" y="6248400"/>
            <a:ext cx="3581400" cy="384048"/>
          </a:xfrm>
        </p:spPr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G. Drasch - K9DJT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0" y="6172200"/>
            <a:ext cx="1447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 smtClean="0">
                <a:latin typeface="Calibri" pitchFamily="34" charset="0"/>
              </a:rPr>
              <a:t>11/25/2013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48000" y="6172200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200" baseline="0">
                <a:solidFill>
                  <a:schemeClr val="tx2"/>
                </a:solidFill>
              </a:defRPr>
            </a:lvl1pPr>
          </a:lstStyle>
          <a:p>
            <a:fld id="{2C426AB1-95F8-4D25-8A0A-05A87F0DA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Gary </a:t>
            </a:r>
            <a:r>
              <a:rPr lang="en-US" i="1" dirty="0" smtClean="0"/>
              <a:t>L. Drasch</a:t>
            </a:r>
            <a:endParaRPr lang="en-US" i="1" dirty="0" smtClean="0"/>
          </a:p>
          <a:p>
            <a:r>
              <a:rPr lang="en-US" dirty="0" smtClean="0"/>
              <a:t>K9DJT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DXing from a City Lot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Starting Point</a:t>
            </a:r>
            <a:endParaRPr lang="en-US" dirty="0"/>
          </a:p>
        </p:txBody>
      </p:sp>
      <p:pic>
        <p:nvPicPr>
          <p:cNvPr id="7" name="Picture 6" descr="Original B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772206" cy="46928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248400" y="26670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29000" y="4419600"/>
            <a:ext cx="914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23622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KLM KT-34A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4648200"/>
            <a:ext cx="2168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Ugly Balun –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Feeding 40, 80 &amp; 160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trap dipole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53000" y="3962400"/>
            <a:ext cx="16002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72200" y="47244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Tapered Tower Top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 the Air…</a:t>
            </a:r>
            <a:endParaRPr lang="en-US" dirty="0"/>
          </a:p>
        </p:txBody>
      </p:sp>
      <p:pic>
        <p:nvPicPr>
          <p:cNvPr id="11" name="Content Placeholder 10" descr="Tower with new 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533400"/>
            <a:ext cx="4154458" cy="5562600"/>
          </a:xfrm>
        </p:spPr>
      </p:pic>
      <p:sp>
        <p:nvSpPr>
          <p:cNvPr id="12" name="Rectangle 11"/>
          <p:cNvSpPr/>
          <p:nvPr/>
        </p:nvSpPr>
        <p:spPr>
          <a:xfrm>
            <a:off x="7162800" y="13716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Customized straight section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6553200" y="1600200"/>
            <a:ext cx="609600" cy="2330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77000" y="838200"/>
            <a:ext cx="609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00800" y="2438400"/>
            <a:ext cx="685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600" y="3733800"/>
            <a:ext cx="4572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48200" y="3048000"/>
            <a:ext cx="1992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Element-Boom Connectors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10400" y="2590800"/>
            <a:ext cx="145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7/8” Hardline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0400" y="609600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Flat Top-plate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953000" y="3733800"/>
            <a:ext cx="3048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67400" y="3429000"/>
            <a:ext cx="16764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343400" y="3657600"/>
            <a:ext cx="457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" y="1295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Removal of  tri-bander and tower modifications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8" name="Content Placeholder 8" descr="KT-34A Repair-Spl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2362200" cy="1771650"/>
          </a:xfrm>
          <a:prstGeom prst="rect">
            <a:avLst/>
          </a:prstGeom>
        </p:spPr>
      </p:pic>
      <p:pic>
        <p:nvPicPr>
          <p:cNvPr id="39" name="Picture 38" descr="KT-34A Repair -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267200"/>
            <a:ext cx="2590800" cy="19431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90600" y="3886200"/>
            <a:ext cx="265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Preventative Maintenance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 and Switch Installation…</a:t>
            </a:r>
            <a:endParaRPr lang="en-US" dirty="0"/>
          </a:p>
        </p:txBody>
      </p:sp>
      <p:pic>
        <p:nvPicPr>
          <p:cNvPr id="11" name="Content Placeholder 10" descr="Tower with new flat 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6324600" cy="4669236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362200" y="2133600"/>
            <a:ext cx="1066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43000" y="1752600"/>
            <a:ext cx="163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6x6x6 Electrical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Enclosure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25146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Modified Rotor Plate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3200400"/>
            <a:ext cx="1600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Half-Sloper interface  and bead-choke 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38600" y="2895600"/>
            <a:ext cx="8382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86000" y="3886200"/>
            <a:ext cx="9906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67000" y="5029200"/>
            <a:ext cx="838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371600" y="5029200"/>
            <a:ext cx="128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½” Hardline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9" name="Picture 28" descr="Top Control 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276600"/>
            <a:ext cx="3524290" cy="2643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12-17 el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4064000" cy="3048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34400" y="6172200"/>
            <a:ext cx="609600" cy="457200"/>
          </a:xfrm>
        </p:spPr>
        <p:txBody>
          <a:bodyPr/>
          <a:lstStyle/>
          <a:p>
            <a:fld id="{2C426AB1-95F8-4D25-8A0A-05A87F0DAC7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Making of 12/17 Meter Elements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267200" y="2971800"/>
            <a:ext cx="4337090" cy="3252818"/>
            <a:chOff x="3962400" y="2971800"/>
            <a:chExt cx="4337090" cy="3252818"/>
          </a:xfrm>
        </p:grpSpPr>
        <p:pic>
          <p:nvPicPr>
            <p:cNvPr id="8" name="Picture 7" descr="12-17 tra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2971800"/>
              <a:ext cx="4337090" cy="325281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5029200" y="4191000"/>
              <a:ext cx="8382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867400" y="4724400"/>
              <a:ext cx="18288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191000" y="3581400"/>
              <a:ext cx="8382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029200" y="3581400"/>
              <a:ext cx="685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19600" y="3200400"/>
              <a:ext cx="1109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Fiberglass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29200" y="5257800"/>
              <a:ext cx="1501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17M element</a:t>
              </a: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3581400" y="4191000"/>
            <a:ext cx="15240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05000" y="5334000"/>
            <a:ext cx="171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Homebrew 12M</a:t>
            </a:r>
          </a:p>
          <a:p>
            <a:r>
              <a:rPr lang="en-US" dirty="0" smtClean="0">
                <a:latin typeface="Calibri" pitchFamily="34" charset="0"/>
              </a:rPr>
              <a:t>Coaxial Trap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eam-trust bearing-hor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6553200" cy="49149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12/17 Elements, Truss and Thrust Bearing</a:t>
            </a:r>
            <a:endParaRPr lang="en-US" dirty="0"/>
          </a:p>
        </p:txBody>
      </p:sp>
      <p:pic>
        <p:nvPicPr>
          <p:cNvPr id="8" name="Content Placeholder 7" descr="Beam truss cl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124200"/>
            <a:ext cx="3886200" cy="2914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133600" y="3200400"/>
            <a:ext cx="990600" cy="1905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5029200"/>
            <a:ext cx="155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Thrust Bearing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1524000"/>
            <a:ext cx="137948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Bead Chokes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19400" y="19050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eam on de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705600" cy="50292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Ready to go back up!!!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it back up!!!</a:t>
            </a:r>
            <a:endParaRPr lang="en-US" dirty="0"/>
          </a:p>
        </p:txBody>
      </p:sp>
      <p:pic>
        <p:nvPicPr>
          <p:cNvPr id="15" name="Content Placeholder 14" descr="Beam into p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389261" cy="4572000"/>
          </a:xfrm>
        </p:spPr>
      </p:pic>
      <p:pic>
        <p:nvPicPr>
          <p:cNvPr id="16" name="Picture 15" descr="Raising B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3200399" cy="461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ounting Thrust Bea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477000" cy="48577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Fastening the Thrust Bearing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tenna 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19882" y="318518"/>
            <a:ext cx="5146394" cy="664295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</a:t>
            </a:r>
            <a:r>
              <a:rPr lang="en-US" dirty="0" smtClean="0"/>
              <a:t>the Low-Bands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45925" y="2323070"/>
            <a:ext cx="477794" cy="78259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93989" y="2644345"/>
            <a:ext cx="1046206" cy="46131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29664" y="2281881"/>
            <a:ext cx="98854" cy="84026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286" y="3319849"/>
            <a:ext cx="205946" cy="21418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pic>
        <p:nvPicPr>
          <p:cNvPr id="7" name="Content Placeholder 6" descr="Completed beam showing gam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7112000" cy="5334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What it Actually Looks Like!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487680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30M Half-Sloper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209800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40M Half-Sloper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26670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160M Leg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3657600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160M Gamma</a:t>
            </a:r>
          </a:p>
          <a:p>
            <a:r>
              <a:rPr lang="en-US" dirty="0" smtClean="0">
                <a:latin typeface="Calibri" pitchFamily="34" charset="0"/>
              </a:rPr>
              <a:t>Match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3429000"/>
            <a:ext cx="172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80M  Inverted-L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39000" y="2971800"/>
            <a:ext cx="228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81200" y="2590800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71800" y="35052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981200" y="4419600"/>
            <a:ext cx="76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95800" y="3962400"/>
            <a:ext cx="838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ower house brac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572000"/>
            <a:ext cx="2203491" cy="16526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34000" y="47244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Insulating Tower from Aluminum Siding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72200" y="5410200"/>
            <a:ext cx="1143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010400" y="5257800"/>
            <a:ext cx="1219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Wikipedia:</a:t>
            </a:r>
            <a:r>
              <a:rPr lang="en-US" dirty="0" smtClean="0"/>
              <a:t>  Amateur radio operators who specialize in making two way radio contact with other amateurs in distant countries are referred to as "DXers".</a:t>
            </a:r>
          </a:p>
          <a:p>
            <a:endParaRPr lang="en-US" dirty="0" smtClean="0"/>
          </a:p>
          <a:p>
            <a:r>
              <a:rPr lang="en-US" dirty="0" smtClean="0"/>
              <a:t>It’s a challenge!  Not only is propagation required, there is a technique or skill involved.  In addition an operator needs the ability to assemble a station which is capable of performing.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DXing and Why???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adial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01210" y="184790"/>
            <a:ext cx="4917038" cy="668105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4800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Radial System Layout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the 80M Inverted-L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19573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62000" y="3200400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the 160M Gamma</a:t>
            </a:r>
            <a:endParaRPr lang="en-US" dirty="0"/>
          </a:p>
        </p:txBody>
      </p:sp>
      <p:pic>
        <p:nvPicPr>
          <p:cNvPr id="2051" name="Picture 3" descr="C:\Users\K9DJT\AppData\Local\Temp\msohtmlclip1\01\clip_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153400" cy="340093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838200" y="3124200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334000"/>
            <a:ext cx="390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Gamma and Length still need tweaking!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066800" y="3810000"/>
            <a:ext cx="2286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SWR without a tuner…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1371600"/>
          <a:ext cx="762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SWR without a tuner…</a:t>
            </a:r>
            <a:endParaRPr lang="en-US" sz="4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13716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572000"/>
          </a:xfrm>
        </p:spPr>
        <p:txBody>
          <a:bodyPr/>
          <a:lstStyle/>
          <a:p>
            <a:r>
              <a:rPr lang="en-US" i="1" u="sng" dirty="0" smtClean="0"/>
              <a:t>Total Transmission line loss </a:t>
            </a:r>
            <a:r>
              <a:rPr lang="en-US" dirty="0" smtClean="0"/>
              <a:t> (Including loss due to SWR)</a:t>
            </a:r>
            <a:endParaRPr lang="en-US" i="1" u="sng" dirty="0" smtClean="0"/>
          </a:p>
          <a:p>
            <a:pPr>
              <a:buNone/>
            </a:pPr>
            <a:r>
              <a:rPr lang="en-US" dirty="0" smtClean="0"/>
              <a:t>	 = .014 db @160M to .249 db @10M</a:t>
            </a:r>
          </a:p>
          <a:p>
            <a:r>
              <a:rPr lang="en-US" dirty="0" smtClean="0"/>
              <a:t>Antenna Tuner no longer required</a:t>
            </a:r>
          </a:p>
          <a:p>
            <a:r>
              <a:rPr lang="en-US" dirty="0" smtClean="0"/>
              <a:t>Instant Band Switching (</a:t>
            </a:r>
            <a:r>
              <a:rPr lang="en-US" i="1" dirty="0" smtClean="0"/>
              <a:t>Almost…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4400" b="1" i="1" u="sng" dirty="0" smtClean="0">
                <a:solidFill>
                  <a:srgbClr val="FFFF00"/>
                </a:solidFill>
              </a:rPr>
              <a:t>If I can hear em, I can work em!!!</a:t>
            </a:r>
            <a:endParaRPr lang="en-US" sz="4400" b="1" i="1" u="sng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3505200" cy="762000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>Thank you…</a:t>
            </a:r>
            <a:endParaRPr lang="en-US" sz="5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3200400" y="5181600"/>
            <a:ext cx="281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Calibri" pitchFamily="34" charset="0"/>
              </a:rPr>
              <a:t>Dit</a:t>
            </a:r>
            <a:r>
              <a:rPr lang="en-US" sz="6600" dirty="0" smtClean="0">
                <a:latin typeface="Calibri" pitchFamily="34" charset="0"/>
              </a:rPr>
              <a:t> </a:t>
            </a:r>
            <a:r>
              <a:rPr lang="en-US" sz="6600" dirty="0" err="1" smtClean="0">
                <a:latin typeface="Calibri" pitchFamily="34" charset="0"/>
              </a:rPr>
              <a:t>Dit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810000"/>
            <a:ext cx="6834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 are welcome to ask questions on the ORC Forum,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or eMail me at k9djt@sbcglobal.net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4" name="Picture 13" descr="Resistor 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876800"/>
            <a:ext cx="7810500" cy="447675"/>
          </a:xfrm>
          <a:prstGeom prst="rect">
            <a:avLst/>
          </a:prstGeom>
        </p:spPr>
      </p:pic>
      <p:pic>
        <p:nvPicPr>
          <p:cNvPr id="17" name="Picture 16" descr="Novice (400x29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295400"/>
            <a:ext cx="3429000" cy="252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DXing History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96000" cy="401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505200" y="28956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05200" y="31242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05200" y="2438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5562600"/>
            <a:ext cx="550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Calibri" pitchFamily="34" charset="0"/>
              </a:rPr>
              <a:t>Countries Worked since December 1, 2010</a:t>
            </a:r>
            <a:endParaRPr lang="en-US" sz="2400" b="1" i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this stage of the game I had already:	</a:t>
            </a:r>
          </a:p>
          <a:p>
            <a:pPr lvl="1"/>
            <a:r>
              <a:rPr lang="en-US" dirty="0" smtClean="0"/>
              <a:t>upgraded to a dual receiver radio (FT-2000)</a:t>
            </a:r>
          </a:p>
          <a:p>
            <a:pPr lvl="1"/>
            <a:r>
              <a:rPr lang="en-US" dirty="0" smtClean="0"/>
              <a:t>bought and refurbished an amplifier (Desperado)</a:t>
            </a:r>
          </a:p>
          <a:p>
            <a:pPr lvl="1"/>
            <a:r>
              <a:rPr lang="en-US" dirty="0" smtClean="0"/>
              <a:t>Had a 40 foot  tower with a tri-band beam.</a:t>
            </a:r>
          </a:p>
          <a:p>
            <a:pPr lvl="1"/>
            <a:r>
              <a:rPr lang="en-US" dirty="0" smtClean="0"/>
              <a:t>Had a trap dipole for 40, 80 and 160 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reach the next plateau?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3581400"/>
            <a:ext cx="82296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answer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was the antenna system, but what more could I do on a city lot 120 feet wide and 90 feet deep?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en-US" sz="2600" i="1" dirty="0" smtClean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US" sz="2600" i="1" baseline="0" dirty="0" smtClean="0">
                <a:latin typeface="Calibri" pitchFamily="34" charset="0"/>
              </a:rPr>
              <a:t>	---And the wife doesn’t want to move to the country!!!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676400"/>
          </a:xfrm>
        </p:spPr>
        <p:txBody>
          <a:bodyPr/>
          <a:lstStyle/>
          <a:p>
            <a:r>
              <a:rPr lang="en-US" dirty="0" smtClean="0"/>
              <a:t>They don’t need to be resonant…</a:t>
            </a:r>
          </a:p>
          <a:p>
            <a:r>
              <a:rPr lang="en-US" dirty="0" smtClean="0"/>
              <a:t>They don’t need to be certain height…</a:t>
            </a:r>
          </a:p>
          <a:p>
            <a:r>
              <a:rPr lang="en-US" dirty="0" smtClean="0"/>
              <a:t>They don’t necessarily need to be any particular shape…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my Antenna System is working…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I was reminded of something I already knew while attending the W9DXCC convention in Chicago this year, and that was…</a:t>
            </a:r>
          </a:p>
          <a:p>
            <a:pPr algn="ctr"/>
            <a:r>
              <a:rPr lang="en-US" sz="4000" b="1" i="1" dirty="0" smtClean="0">
                <a:latin typeface="Calibri" pitchFamily="34" charset="0"/>
              </a:rPr>
              <a:t>All antennas work!</a:t>
            </a:r>
            <a:endParaRPr lang="en-US" sz="4000" b="1" i="1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572000"/>
            <a:ext cx="7487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Calibri" pitchFamily="34" charset="0"/>
              </a:rPr>
              <a:t>All you need is a good antenna tuner which will create a conjugate match, and they’ll work!</a:t>
            </a:r>
            <a:endParaRPr lang="en-US" sz="28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efficiently is the system actually working?</a:t>
            </a:r>
          </a:p>
          <a:p>
            <a:r>
              <a:rPr lang="en-US" dirty="0" smtClean="0"/>
              <a:t>How much loss is created by SWR?</a:t>
            </a:r>
          </a:p>
          <a:p>
            <a:r>
              <a:rPr lang="en-US" dirty="0" smtClean="0"/>
              <a:t>How much loss is caused by the tuner itself?</a:t>
            </a:r>
          </a:p>
          <a:p>
            <a:r>
              <a:rPr lang="en-US" dirty="0" smtClean="0"/>
              <a:t>Will a resonant antenna work better?</a:t>
            </a:r>
          </a:p>
          <a:p>
            <a:r>
              <a:rPr lang="en-US" dirty="0" smtClean="0"/>
              <a:t>Should it be a vertical or dipole in nature?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Efficiency</a:t>
            </a:r>
            <a:r>
              <a:rPr lang="en-US" dirty="0" smtClean="0"/>
              <a:t> is the difference!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038600"/>
            <a:ext cx="7908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It is not just the antenna, transmission line or tuner…</a:t>
            </a:r>
          </a:p>
          <a:p>
            <a:pPr algn="ctr"/>
            <a:r>
              <a:rPr lang="en-US" sz="2800" u="sng" dirty="0" smtClean="0">
                <a:latin typeface="Calibri" pitchFamily="34" charset="0"/>
              </a:rPr>
              <a:t>It is the antenna </a:t>
            </a:r>
            <a:r>
              <a:rPr lang="en-US" sz="2800" i="1" u="sng" dirty="0" smtClean="0">
                <a:latin typeface="Calibri" pitchFamily="34" charset="0"/>
              </a:rPr>
              <a:t>SYSTEM </a:t>
            </a:r>
            <a:r>
              <a:rPr lang="en-US" sz="2800" u="sng" dirty="0" smtClean="0">
                <a:latin typeface="Calibri" pitchFamily="34" charset="0"/>
              </a:rPr>
              <a:t>as a whole!</a:t>
            </a:r>
            <a:endParaRPr lang="en-US" sz="2800" i="1" u="sng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5410200"/>
            <a:ext cx="3567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Calibri" pitchFamily="34" charset="0"/>
              </a:rPr>
              <a:t>Just ask the Curmudge!</a:t>
            </a:r>
            <a:endParaRPr lang="en-US" sz="28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10, 15 and 20 meters:  KT-34A 4-ele beam, excellent performance, old RG-8U solid dielectric coax.  Element-to-boom connectors need replacement.</a:t>
            </a:r>
          </a:p>
          <a:p>
            <a:r>
              <a:rPr lang="en-US" dirty="0" smtClean="0"/>
              <a:t>12/17 meters:  No specific antenna.  Have been matching tri-bander with mediocre results.</a:t>
            </a:r>
          </a:p>
          <a:p>
            <a:r>
              <a:rPr lang="en-US" dirty="0" smtClean="0"/>
              <a:t>30 meters:  No antenna</a:t>
            </a:r>
          </a:p>
          <a:p>
            <a:r>
              <a:rPr lang="en-US" dirty="0" smtClean="0"/>
              <a:t>40, 80 and 160 meters:  Trap dipole which works as expected.  Narrow bandwidth and more of a cloud warmer than a DX antenna.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Evaluation by Band: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10, 15 and 20 meters:  Lower KT-34A and replace element-to-boom connectors.  Replace RG-8U coax with 7/8” hardline.</a:t>
            </a:r>
          </a:p>
          <a:p>
            <a:r>
              <a:rPr lang="en-US" dirty="0" smtClean="0"/>
              <a:t>12/17 meters:  Construct my own elements based on the Cushcraft A3WS, and attach to bottom of KT-34A boom.  Share the 7/8” hardline with KT-34A and the below.</a:t>
            </a:r>
          </a:p>
          <a:p>
            <a:r>
              <a:rPr lang="en-US" dirty="0" smtClean="0"/>
              <a:t>30/40 meters:  Construct half-Slopers using the tower and burying a radial system into the lawn.  Share 7/8” hardline with beam.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The 7/8” hardline will be switched via a mechanical  rotary switch utilizing “N” connectors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Decision by Band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meters:  Construct an Inverted-L utilizing the in-ground radial system and an additional shared 7/8” hardline.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160 meters:  Construct a Gamma Matched inverted-L utilizing the tower and the in-ground radial system.  It will share the 7/8” hardline mentioned above.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Antennas will be matched and switched to the 7/8” at the base of the tower.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11/25/2013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426AB1-95F8-4D25-8A0A-05A87F0DAC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G. Drasch - K9DJT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Decision by Band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 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1218</TotalTime>
  <Words>899</Words>
  <Application>Microsoft Office PowerPoint</Application>
  <PresentationFormat>On-screen Show (4:3)</PresentationFormat>
  <Paragraphs>188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My Master</vt:lpstr>
      <vt:lpstr>DXing from a City Lot</vt:lpstr>
      <vt:lpstr>What is DXing and Why???</vt:lpstr>
      <vt:lpstr>My DXing History</vt:lpstr>
      <vt:lpstr>How do I reach the next plateau?</vt:lpstr>
      <vt:lpstr>But my Antenna System is working…</vt:lpstr>
      <vt:lpstr>Efficiency is the difference!</vt:lpstr>
      <vt:lpstr>System Evaluation by Band:</vt:lpstr>
      <vt:lpstr>Project Decision by Band</vt:lpstr>
      <vt:lpstr>Project Decision by Band (Continued)</vt:lpstr>
      <vt:lpstr>My Starting Point</vt:lpstr>
      <vt:lpstr>Off the Air…</vt:lpstr>
      <vt:lpstr>Rotor and Switch Installation…</vt:lpstr>
      <vt:lpstr>The Making of 12/17 Meter Elements</vt:lpstr>
      <vt:lpstr>12/17 Elements, Truss and Thrust Bearing</vt:lpstr>
      <vt:lpstr>Ready to go back up!!!</vt:lpstr>
      <vt:lpstr>Raising it back up!!!</vt:lpstr>
      <vt:lpstr>Fastening the Thrust Bearing</vt:lpstr>
      <vt:lpstr>Adding the Low-Bands</vt:lpstr>
      <vt:lpstr>What it Actually Looks Like!</vt:lpstr>
      <vt:lpstr>  Radial System Layout</vt:lpstr>
      <vt:lpstr>Matching the 80M Inverted-L</vt:lpstr>
      <vt:lpstr>Matching the 160M Gamma</vt:lpstr>
      <vt:lpstr>SWR without a tuner…</vt:lpstr>
      <vt:lpstr>   SWR without a tuner…</vt:lpstr>
      <vt:lpstr>End Result</vt:lpstr>
      <vt:lpstr>Thank you…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K9DJT</dc:creator>
  <cp:lastModifiedBy>K9DJT</cp:lastModifiedBy>
  <cp:revision>104</cp:revision>
  <dcterms:created xsi:type="dcterms:W3CDTF">2013-11-25T16:57:46Z</dcterms:created>
  <dcterms:modified xsi:type="dcterms:W3CDTF">2013-12-10T00:20:43Z</dcterms:modified>
</cp:coreProperties>
</file>